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Lobster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schemas.openxmlformats.org/officeDocument/2006/relationships/font" Target="fonts/Lobster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ab3a4fe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3ab3a4fed0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ab3a4fed0_5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ab3a4fed0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ab3a4fed0_5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ab3a4fed0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ab3a4fed0_5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ab3a4fed0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ab3a4fed0_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3ab3a4fed0_15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b3a4fed0_1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3ab3a4fed0_1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ab3a4fed0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3ab3a4fed0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ab3a4fed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3ab3a4fed0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ab3a4fed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3ab3a4fed0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ab3a4fed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3ab3a4fed0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ab3a4fed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3ab3a4fed0_1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ab3a4fed0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3ab3a4fed0_1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ab3a4fed0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3ab3a4fed0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3ab3a4fed0_5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3ab3a4fed0_5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b3a4fed0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3ab3a4fed0_1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b3a4fe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3ab3a4fed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ab3a4fed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3ab3a4fed0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ab3a4fe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3ab3a4fed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9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8AE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 sz="31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G</a:t>
            </a:r>
            <a:r>
              <a:rPr lang="fr-FR" sz="31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roupe 5</a:t>
            </a:r>
            <a:endParaRPr sz="31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Une image contenant texte, clipart&#10;&#10;Description générée automatiquement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708" y="1854202"/>
            <a:ext cx="9002583" cy="165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Le joueur qui n’achète pas (ou qui fait faillite) organise l’enchère.</a:t>
            </a:r>
            <a:endParaRPr b="1"/>
          </a:p>
        </p:txBody>
      </p:sp>
      <p:sp>
        <p:nvSpPr>
          <p:cNvPr id="188" name="Google Shape;188;p22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côté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enchères</a:t>
            </a:r>
            <a:endParaRPr sz="5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5565950" y="5695025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313400" y="265977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Les autres joueurs rejoignent automatiquement l’enchère</a:t>
            </a:r>
            <a:endParaRPr b="1"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3400" y="36715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Si un joueur ne participe plus, l’organisateur ne </a:t>
            </a:r>
            <a:r>
              <a:rPr b="1" lang="fr-FR"/>
              <a:t>tient</a:t>
            </a:r>
            <a:r>
              <a:rPr b="1" lang="fr-FR"/>
              <a:t> plus compte de ses inputs</a:t>
            </a:r>
            <a:endParaRPr b="1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3400" y="468327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Un joueur ne peut enchérir au-delà de ses moyens</a:t>
            </a:r>
            <a:endParaRPr b="1"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1405" r="1667" t="1729"/>
          <a:stretch/>
        </p:blipFill>
        <p:spPr>
          <a:xfrm>
            <a:off x="6486300" y="2005100"/>
            <a:ext cx="5234751" cy="40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5565950" y="4778100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côté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endettements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7330" t="0"/>
          <a:stretch/>
        </p:blipFill>
        <p:spPr>
          <a:xfrm>
            <a:off x="6074175" y="1713525"/>
            <a:ext cx="5902499" cy="48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Après chaque lancé des dés, nous vérifions si le solde du joueur n’est pas négatif</a:t>
            </a:r>
            <a:endParaRPr b="1"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13400" y="28495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Si c’est le cas, nous vérifions si il est possible (en hypothéquant) de se rétablir</a:t>
            </a:r>
            <a:endParaRPr b="1"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3400" y="3873450"/>
            <a:ext cx="5648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Si c’est le cas, le joueur devra </a:t>
            </a:r>
            <a:r>
              <a:rPr b="1" lang="fr-FR"/>
              <a:t>hypothéquer</a:t>
            </a:r>
            <a:r>
              <a:rPr b="1" lang="fr-FR"/>
              <a:t> et revendre des bâtiments jusqu'à revenir à minimum 0.</a:t>
            </a:r>
            <a:endParaRPr b="1"/>
          </a:p>
        </p:txBody>
      </p:sp>
      <p:sp>
        <p:nvSpPr>
          <p:cNvPr id="206" name="Google Shape;206;p23"/>
          <p:cNvSpPr/>
          <p:nvPr/>
        </p:nvSpPr>
        <p:spPr>
          <a:xfrm>
            <a:off x="5208675" y="4024500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5208675" y="4608038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côté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faillites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7330" t="0"/>
          <a:stretch/>
        </p:blipFill>
        <p:spPr>
          <a:xfrm>
            <a:off x="6074175" y="1713525"/>
            <a:ext cx="5902499" cy="48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Si le joueur fait faillite nous </a:t>
            </a:r>
            <a:r>
              <a:rPr b="1" lang="fr-FR"/>
              <a:t>distinguons</a:t>
            </a:r>
            <a:r>
              <a:rPr b="1" lang="fr-FR"/>
              <a:t> 2 cas:</a:t>
            </a:r>
            <a:endParaRPr b="1"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313400" y="28495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Une faillite à cause d’un autre joueur</a:t>
            </a:r>
            <a:endParaRPr b="1"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313400" y="3873450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Une faillite à cause d’une carte de jeu (chance etc.) </a:t>
            </a:r>
            <a:endParaRPr b="1"/>
          </a:p>
        </p:txBody>
      </p:sp>
    </p:spTree>
  </p:cSld>
  <p:clrMapOvr>
    <a:masterClrMapping/>
  </p:clrMapOvr>
  <p:transition spd="med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24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E138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179800" y="167400"/>
            <a:ext cx="7832400" cy="13560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Connection server – client </a:t>
            </a:r>
            <a:endParaRPr sz="5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32" y="1815775"/>
            <a:ext cx="3738102" cy="486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34" y="1843200"/>
            <a:ext cx="7521295" cy="4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0" y="1252100"/>
            <a:ext cx="12192000" cy="54738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TROP DE </a:t>
            </a:r>
            <a:endParaRPr sz="4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DÉTAILS</a:t>
            </a:r>
            <a:endParaRPr sz="4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24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43125" y="0"/>
            <a:ext cx="12192000" cy="1690800"/>
          </a:xfrm>
          <a:prstGeom prst="rect">
            <a:avLst/>
          </a:prstGeom>
          <a:solidFill>
            <a:srgbClr val="E138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2179800" y="167400"/>
            <a:ext cx="7832400" cy="13560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Connection server – client </a:t>
            </a:r>
            <a:endParaRPr sz="5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54" y="1911513"/>
            <a:ext cx="2130749" cy="213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6"/>
          <p:cNvGrpSpPr/>
          <p:nvPr/>
        </p:nvGrpSpPr>
        <p:grpSpPr>
          <a:xfrm>
            <a:off x="403425" y="2760400"/>
            <a:ext cx="2130900" cy="2644725"/>
            <a:chOff x="403425" y="2760400"/>
            <a:chExt cx="2130900" cy="2644725"/>
          </a:xfrm>
        </p:grpSpPr>
        <p:pic>
          <p:nvPicPr>
            <p:cNvPr id="238" name="Google Shape;23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425" y="2760400"/>
              <a:ext cx="2130900" cy="21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6"/>
            <p:cNvSpPr/>
            <p:nvPr/>
          </p:nvSpPr>
          <p:spPr>
            <a:xfrm>
              <a:off x="495525" y="5035825"/>
              <a:ext cx="1946700" cy="369300"/>
            </a:xfrm>
            <a:prstGeom prst="roundRect">
              <a:avLst>
                <a:gd fmla="val 50000" name="adj"/>
              </a:avLst>
            </a:prstGeom>
            <a:solidFill>
              <a:srgbClr val="CB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600">
                  <a:solidFill>
                    <a:srgbClr val="365E7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Client</a:t>
              </a:r>
              <a:endParaRPr sz="2600">
                <a:solidFill>
                  <a:srgbClr val="365E7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9743925" y="2760400"/>
            <a:ext cx="2130900" cy="2644725"/>
            <a:chOff x="403425" y="2760400"/>
            <a:chExt cx="2130900" cy="2644725"/>
          </a:xfrm>
        </p:grpSpPr>
        <p:pic>
          <p:nvPicPr>
            <p:cNvPr id="241" name="Google Shape;24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25" y="2760400"/>
              <a:ext cx="2130900" cy="21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6"/>
            <p:cNvSpPr/>
            <p:nvPr/>
          </p:nvSpPr>
          <p:spPr>
            <a:xfrm>
              <a:off x="495525" y="5035825"/>
              <a:ext cx="1946700" cy="369300"/>
            </a:xfrm>
            <a:prstGeom prst="roundRect">
              <a:avLst>
                <a:gd fmla="val 5000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Client Manager</a:t>
              </a:r>
              <a:endParaRPr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43" name="Google Shape;243;p26"/>
          <p:cNvSpPr/>
          <p:nvPr/>
        </p:nvSpPr>
        <p:spPr>
          <a:xfrm rot="-899476">
            <a:off x="2594928" y="2725886"/>
            <a:ext cx="2331140" cy="1296630"/>
          </a:xfrm>
          <a:prstGeom prst="rightArrow">
            <a:avLst>
              <a:gd fmla="val 34185" name="adj1"/>
              <a:gd fmla="val 50000" name="adj2"/>
            </a:avLst>
          </a:prstGeom>
          <a:gradFill>
            <a:gsLst>
              <a:gs pos="0">
                <a:srgbClr val="CBE2FF"/>
              </a:gs>
              <a:gs pos="100000">
                <a:srgbClr val="4B5F8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5430825" y="3463850"/>
            <a:ext cx="1416600" cy="264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rgbClr val="4B5F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Server</a:t>
            </a:r>
            <a:endParaRPr b="1" sz="1900">
              <a:solidFill>
                <a:srgbClr val="4B5F8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26"/>
          <p:cNvSpPr/>
          <p:nvPr/>
        </p:nvSpPr>
        <p:spPr>
          <a:xfrm rot="-901455">
            <a:off x="2682605" y="3254110"/>
            <a:ext cx="2063436" cy="264516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4B5F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Connection au s</a:t>
            </a:r>
            <a:r>
              <a:rPr b="1" lang="fr-FR" sz="1500">
                <a:solidFill>
                  <a:srgbClr val="4B5F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erver</a:t>
            </a:r>
            <a:endParaRPr b="1" sz="1500">
              <a:solidFill>
                <a:srgbClr val="4B5F8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26"/>
          <p:cNvSpPr/>
          <p:nvPr/>
        </p:nvSpPr>
        <p:spPr>
          <a:xfrm rot="1080776">
            <a:off x="7367411" y="2780744"/>
            <a:ext cx="2331263" cy="1296507"/>
          </a:xfrm>
          <a:prstGeom prst="rightArrow">
            <a:avLst>
              <a:gd fmla="val 34185" name="adj1"/>
              <a:gd fmla="val 50000" name="adj2"/>
            </a:avLst>
          </a:prstGeom>
          <a:gradFill>
            <a:gsLst>
              <a:gs pos="0">
                <a:srgbClr val="365E7D"/>
              </a:gs>
              <a:gs pos="100000">
                <a:srgbClr val="E4E6E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26"/>
          <p:cNvSpPr/>
          <p:nvPr/>
        </p:nvSpPr>
        <p:spPr>
          <a:xfrm rot="1076696">
            <a:off x="7442576" y="3296845"/>
            <a:ext cx="2063272" cy="264311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4B5F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Création </a:t>
            </a:r>
            <a:endParaRPr b="1" sz="1500">
              <a:solidFill>
                <a:srgbClr val="4B5F8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2898475" y="4262975"/>
            <a:ext cx="6072900" cy="698700"/>
          </a:xfrm>
          <a:prstGeom prst="leftRightArrow">
            <a:avLst>
              <a:gd fmla="val 48147" name="adj1"/>
              <a:gd fmla="val 53091" name="adj2"/>
            </a:avLst>
          </a:prstGeom>
          <a:gradFill>
            <a:gsLst>
              <a:gs pos="0">
                <a:srgbClr val="CBE2FF"/>
              </a:gs>
              <a:gs pos="100000">
                <a:srgbClr val="E4E6EB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</a:rPr>
              <a:t>Communiquent entre eux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24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E138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4" name="Google Shape;254;p27"/>
          <p:cNvSpPr txBox="1"/>
          <p:nvPr/>
        </p:nvSpPr>
        <p:spPr>
          <a:xfrm>
            <a:off x="2179800" y="167400"/>
            <a:ext cx="7832400" cy="13560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Discussion server – client </a:t>
            </a:r>
            <a:endParaRPr sz="5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2179800" y="1061675"/>
            <a:ext cx="7832400" cy="5541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4921650" y="2019825"/>
            <a:ext cx="2348700" cy="2303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762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latin typeface="Source Sans Pro"/>
                <a:ea typeface="Source Sans Pro"/>
                <a:cs typeface="Source Sans Pro"/>
                <a:sym typeface="Source Sans Pro"/>
              </a:rPr>
              <a:t>Game Query Type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Query utilisé par </a:t>
            </a:r>
            <a:r>
              <a:rPr b="1" lang="fr-FR" u="sng">
                <a:latin typeface="Source Sans Pro"/>
                <a:ea typeface="Source Sans Pro"/>
                <a:cs typeface="Source Sans Pro"/>
                <a:sym typeface="Source Sans Pro"/>
              </a:rPr>
              <a:t>CLIENT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l</a:t>
            </a:r>
            <a:r>
              <a:rPr lang="fr-FR" u="sng">
                <a:latin typeface="Source Sans Pro"/>
                <a:ea typeface="Source Sans Pro"/>
                <a:cs typeface="Source Sans Pro"/>
                <a:sym typeface="Source Sans Pro"/>
              </a:rPr>
              <a:t>ors d’une partie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pour demander d’effectuer certaines actions de jeu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1157750" y="2019825"/>
            <a:ext cx="2348700" cy="2303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762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Query Type</a:t>
            </a:r>
            <a:endParaRPr b="1"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Query utilisé par le </a:t>
            </a:r>
            <a:r>
              <a:rPr b="1" lang="fr-FR" u="sng">
                <a:latin typeface="Source Sans Pro"/>
                <a:ea typeface="Source Sans Pro"/>
                <a:cs typeface="Source Sans Pro"/>
                <a:sym typeface="Source Sans Pro"/>
              </a:rPr>
              <a:t>CLIENT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dans le </a:t>
            </a:r>
            <a:r>
              <a:rPr lang="fr-FR" u="sng">
                <a:latin typeface="Source Sans Pro"/>
                <a:ea typeface="Source Sans Pro"/>
                <a:cs typeface="Source Sans Pro"/>
                <a:sym typeface="Source Sans Pro"/>
              </a:rPr>
              <a:t>menu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du serveur pour demander d’exécuter différents processus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685550" y="2019825"/>
            <a:ext cx="2348700" cy="2303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>
                <a:latin typeface="Source Sans Pro"/>
                <a:ea typeface="Source Sans Pro"/>
                <a:cs typeface="Source Sans Pro"/>
                <a:sym typeface="Source Sans Pro"/>
              </a:rPr>
              <a:t>Query</a:t>
            </a:r>
            <a:r>
              <a:rPr b="1" lang="fr-F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Query utilisé par le </a:t>
            </a:r>
            <a:r>
              <a:rPr b="1" lang="fr-FR" u="sng">
                <a:latin typeface="Source Sans Pro"/>
                <a:ea typeface="Source Sans Pro"/>
                <a:cs typeface="Source Sans Pro"/>
                <a:sym typeface="Source Sans Pro"/>
              </a:rPr>
              <a:t>CM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u="sng">
                <a:latin typeface="Source Sans Pro"/>
                <a:ea typeface="Source Sans Pro"/>
                <a:cs typeface="Source Sans Pro"/>
                <a:sym typeface="Source Sans Pro"/>
              </a:rPr>
              <a:t>lors d’une partie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ou dans </a:t>
            </a:r>
            <a:r>
              <a:rPr lang="fr-FR" u="sng">
                <a:latin typeface="Source Sans Pro"/>
                <a:ea typeface="Source Sans Pro"/>
                <a:cs typeface="Source Sans Pro"/>
                <a:sym typeface="Source Sans Pro"/>
              </a:rPr>
              <a:t>le menu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pour envoyer des </a:t>
            </a:r>
            <a:r>
              <a:rPr lang="fr-FR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informations sur l’état actuel du jeu</a:t>
            </a: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 ou des résultats de processus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2970300" y="4889450"/>
            <a:ext cx="6251400" cy="176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5744063" y="5782225"/>
            <a:ext cx="658200" cy="658200"/>
          </a:xfrm>
          <a:prstGeom prst="plus">
            <a:avLst>
              <a:gd fmla="val 34716" name="adj"/>
            </a:avLst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>
            <a:off x="3692550" y="5244481"/>
            <a:ext cx="1523100" cy="1356015"/>
            <a:chOff x="3710700" y="5047825"/>
            <a:chExt cx="1523100" cy="1398675"/>
          </a:xfrm>
        </p:grpSpPr>
        <p:sp>
          <p:nvSpPr>
            <p:cNvPr id="262" name="Google Shape;262;p27"/>
            <p:cNvSpPr/>
            <p:nvPr/>
          </p:nvSpPr>
          <p:spPr>
            <a:xfrm>
              <a:off x="3762450" y="5355700"/>
              <a:ext cx="1419600" cy="1090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939075" y="5437975"/>
              <a:ext cx="466200" cy="4479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38100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939075" y="5940700"/>
              <a:ext cx="466200" cy="4479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3810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502750" y="5677150"/>
              <a:ext cx="466200" cy="4479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3810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710700" y="5047825"/>
              <a:ext cx="1523100" cy="271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QUERY</a:t>
              </a:r>
              <a:endParaRPr/>
            </a:p>
          </p:txBody>
        </p:sp>
      </p:grpSp>
      <p:grpSp>
        <p:nvGrpSpPr>
          <p:cNvPr id="267" name="Google Shape;267;p27"/>
          <p:cNvGrpSpPr/>
          <p:nvPr/>
        </p:nvGrpSpPr>
        <p:grpSpPr>
          <a:xfrm>
            <a:off x="6819550" y="5270263"/>
            <a:ext cx="1419600" cy="1330038"/>
            <a:chOff x="6819550" y="5270263"/>
            <a:chExt cx="1419600" cy="1330038"/>
          </a:xfrm>
        </p:grpSpPr>
        <p:sp>
          <p:nvSpPr>
            <p:cNvPr id="268" name="Google Shape;268;p27"/>
            <p:cNvSpPr/>
            <p:nvPr/>
          </p:nvSpPr>
          <p:spPr>
            <a:xfrm>
              <a:off x="6930700" y="5584200"/>
              <a:ext cx="1197300" cy="101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>
                  <a:latin typeface="Source Sans Pro"/>
                  <a:ea typeface="Source Sans Pro"/>
                  <a:cs typeface="Source Sans Pro"/>
                  <a:sym typeface="Source Sans Pro"/>
                </a:rPr>
                <a:t>Message</a:t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6819550" y="5270263"/>
              <a:ext cx="1419600" cy="271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/>
                <a:t>STRING</a:t>
              </a:r>
              <a:endParaRPr/>
            </a:p>
          </p:txBody>
        </p:sp>
      </p:grpSp>
      <p:sp>
        <p:nvSpPr>
          <p:cNvPr id="270" name="Google Shape;270;p27"/>
          <p:cNvSpPr/>
          <p:nvPr/>
        </p:nvSpPr>
        <p:spPr>
          <a:xfrm>
            <a:off x="3134800" y="4929275"/>
            <a:ext cx="5794500" cy="246600"/>
          </a:xfrm>
          <a:prstGeom prst="roundRect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COMPOSITION D’UN MESSAGE CLIENT-SERVER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24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04" y="1882075"/>
            <a:ext cx="2130749" cy="21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E138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8" name="Google Shape;278;p28"/>
          <p:cNvSpPr txBox="1"/>
          <p:nvPr/>
        </p:nvSpPr>
        <p:spPr>
          <a:xfrm>
            <a:off x="2179800" y="167400"/>
            <a:ext cx="7832400" cy="13560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Discussion</a:t>
            </a: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server – client </a:t>
            </a:r>
            <a:endParaRPr sz="5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28"/>
          <p:cNvGrpSpPr/>
          <p:nvPr/>
        </p:nvGrpSpPr>
        <p:grpSpPr>
          <a:xfrm>
            <a:off x="6810150" y="1777637"/>
            <a:ext cx="5132700" cy="4598888"/>
            <a:chOff x="3748450" y="1786762"/>
            <a:chExt cx="5132700" cy="4598888"/>
          </a:xfrm>
        </p:grpSpPr>
        <p:grpSp>
          <p:nvGrpSpPr>
            <p:cNvPr id="280" name="Google Shape;280;p28"/>
            <p:cNvGrpSpPr/>
            <p:nvPr/>
          </p:nvGrpSpPr>
          <p:grpSpPr>
            <a:xfrm>
              <a:off x="5030550" y="1786762"/>
              <a:ext cx="2130900" cy="2644725"/>
              <a:chOff x="403425" y="2760400"/>
              <a:chExt cx="2130900" cy="2644725"/>
            </a:xfrm>
          </p:grpSpPr>
          <p:pic>
            <p:nvPicPr>
              <p:cNvPr id="281" name="Google Shape;281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3425" y="2760400"/>
                <a:ext cx="2130900" cy="2130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" name="Google Shape;282;p28"/>
              <p:cNvSpPr/>
              <p:nvPr/>
            </p:nvSpPr>
            <p:spPr>
              <a:xfrm>
                <a:off x="495525" y="5035825"/>
                <a:ext cx="1946700" cy="369300"/>
              </a:xfrm>
              <a:prstGeom prst="roundRect">
                <a:avLst>
                  <a:gd fmla="val 50000" name="adj"/>
                </a:avLst>
              </a:prstGeom>
              <a:solidFill>
                <a:srgbClr val="E2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900">
                    <a:solidFill>
                      <a:srgbClr val="5B5A5A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Client Manager</a:t>
                </a:r>
                <a:endParaRPr sz="19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283" name="Google Shape;283;p28"/>
            <p:cNvSpPr/>
            <p:nvPr/>
          </p:nvSpPr>
          <p:spPr>
            <a:xfrm>
              <a:off x="3748450" y="4694850"/>
              <a:ext cx="5132700" cy="1690800"/>
            </a:xfrm>
            <a:prstGeom prst="roundRect">
              <a:avLst>
                <a:gd fmla="val 5000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9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 trouve dans son propre thread dans un appel bloquant en attendant une communication de la part du client</a:t>
              </a:r>
              <a:endParaRPr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84" name="Google Shape;284;p28"/>
          <p:cNvGrpSpPr/>
          <p:nvPr/>
        </p:nvGrpSpPr>
        <p:grpSpPr>
          <a:xfrm>
            <a:off x="1392750" y="1777637"/>
            <a:ext cx="2130900" cy="2644725"/>
            <a:chOff x="403425" y="2760400"/>
            <a:chExt cx="2130900" cy="2644725"/>
          </a:xfrm>
        </p:grpSpPr>
        <p:pic>
          <p:nvPicPr>
            <p:cNvPr id="285" name="Google Shape;28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25" y="2760400"/>
              <a:ext cx="2130900" cy="21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8"/>
            <p:cNvSpPr/>
            <p:nvPr/>
          </p:nvSpPr>
          <p:spPr>
            <a:xfrm>
              <a:off x="495525" y="5035825"/>
              <a:ext cx="1946700" cy="369300"/>
            </a:xfrm>
            <a:prstGeom prst="roundRect">
              <a:avLst>
                <a:gd fmla="val 50000" name="adj"/>
              </a:avLst>
            </a:prstGeom>
            <a:solidFill>
              <a:srgbClr val="CB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600">
                  <a:solidFill>
                    <a:srgbClr val="365E7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Client</a:t>
              </a:r>
              <a:endParaRPr sz="2600">
                <a:solidFill>
                  <a:srgbClr val="365E7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87" name="Google Shape;287;p28"/>
          <p:cNvSpPr/>
          <p:nvPr/>
        </p:nvSpPr>
        <p:spPr>
          <a:xfrm>
            <a:off x="237000" y="4676600"/>
            <a:ext cx="4442400" cy="1931100"/>
          </a:xfrm>
          <a:prstGeom prst="roundRect">
            <a:avLst>
              <a:gd fmla="val 50000" name="adj"/>
            </a:avLst>
          </a:prstGeom>
          <a:solidFill>
            <a:srgbClr val="CBE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trouve dans un</a:t>
            </a:r>
            <a:r>
              <a:rPr lang="fr-FR"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fr-FR"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boucle bloqué par un appel bloquant en attendant une entrée utilisateur </a:t>
            </a:r>
            <a:endParaRPr sz="1900">
              <a:solidFill>
                <a:srgbClr val="5B5A5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0" y="1448100"/>
            <a:ext cx="2130900" cy="36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Entrée utilisateur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89" name="Google Shape;289;p28"/>
          <p:cNvGrpSpPr/>
          <p:nvPr/>
        </p:nvGrpSpPr>
        <p:grpSpPr>
          <a:xfrm>
            <a:off x="3911650" y="1882075"/>
            <a:ext cx="3902700" cy="694500"/>
            <a:chOff x="3683175" y="1777625"/>
            <a:chExt cx="3902700" cy="694500"/>
          </a:xfrm>
        </p:grpSpPr>
        <p:sp>
          <p:nvSpPr>
            <p:cNvPr id="290" name="Google Shape;290;p28"/>
            <p:cNvSpPr/>
            <p:nvPr/>
          </p:nvSpPr>
          <p:spPr>
            <a:xfrm>
              <a:off x="3683175" y="1777625"/>
              <a:ext cx="3902700" cy="694500"/>
            </a:xfrm>
            <a:prstGeom prst="rightArrow">
              <a:avLst>
                <a:gd fmla="val 73686" name="adj1"/>
                <a:gd fmla="val 50000" name="adj2"/>
              </a:avLst>
            </a:prstGeom>
            <a:gradFill>
              <a:gsLst>
                <a:gs pos="0">
                  <a:srgbClr val="CBE2FF"/>
                </a:gs>
                <a:gs pos="100000">
                  <a:srgbClr val="E2E0E0"/>
                </a:gs>
              </a:gsLst>
              <a:lin ang="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74575" y="1940225"/>
              <a:ext cx="2440800" cy="369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"/>
                  <a:ea typeface="Source Sans Pro"/>
                  <a:cs typeface="Source Sans Pro"/>
                  <a:sym typeface="Source Sans Pro"/>
                </a:rPr>
                <a:t>Envois d’un message</a:t>
              </a:r>
              <a:r>
                <a:rPr lang="fr-FR">
                  <a:latin typeface="Source Sans Pro"/>
                  <a:ea typeface="Source Sans Pro"/>
                  <a:cs typeface="Source Sans Pro"/>
                  <a:sym typeface="Source Sans Pro"/>
                </a:rPr>
                <a:t> au CM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92" name="Google Shape;292;p28"/>
          <p:cNvSpPr/>
          <p:nvPr/>
        </p:nvSpPr>
        <p:spPr>
          <a:xfrm rot="5399205">
            <a:off x="10546101" y="2133250"/>
            <a:ext cx="1297800" cy="1628400"/>
          </a:xfrm>
          <a:prstGeom prst="uturnArrow">
            <a:avLst>
              <a:gd fmla="val 29931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10543975" y="2344250"/>
            <a:ext cx="898500" cy="301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Parser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11293500" y="2729775"/>
            <a:ext cx="898500" cy="301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Process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3793425" y="3318325"/>
            <a:ext cx="3902700" cy="694500"/>
            <a:chOff x="3911650" y="2958350"/>
            <a:chExt cx="3902700" cy="694500"/>
          </a:xfrm>
        </p:grpSpPr>
        <p:sp>
          <p:nvSpPr>
            <p:cNvPr id="296" name="Google Shape;296;p28"/>
            <p:cNvSpPr/>
            <p:nvPr/>
          </p:nvSpPr>
          <p:spPr>
            <a:xfrm flipH="1">
              <a:off x="3911650" y="2958350"/>
              <a:ext cx="3902700" cy="694500"/>
            </a:xfrm>
            <a:prstGeom prst="rightArrow">
              <a:avLst>
                <a:gd fmla="val 73686" name="adj1"/>
                <a:gd fmla="val 50000" name="adj2"/>
              </a:avLst>
            </a:prstGeom>
            <a:gradFill>
              <a:gsLst>
                <a:gs pos="0">
                  <a:srgbClr val="CBE2FF"/>
                </a:gs>
                <a:gs pos="100000">
                  <a:srgbClr val="E2E0E0"/>
                </a:gs>
              </a:gsLst>
              <a:lin ang="0" scaled="0"/>
            </a:gra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flipH="1">
              <a:off x="4158675" y="3120950"/>
              <a:ext cx="3546000" cy="369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"/>
                  <a:ea typeface="Source Sans Pro"/>
                  <a:cs typeface="Source Sans Pro"/>
                  <a:sym typeface="Source Sans Pro"/>
                </a:rPr>
                <a:t>Résultat envoyé via message au client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98" name="Google Shape;298;p28"/>
          <p:cNvSpPr txBox="1"/>
          <p:nvPr/>
        </p:nvSpPr>
        <p:spPr>
          <a:xfrm>
            <a:off x="2179800" y="969300"/>
            <a:ext cx="7832400" cy="5541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Dans le menu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/>
          <p:nvPr/>
        </p:nvSpPr>
        <p:spPr>
          <a:xfrm flipH="1" rot="10800000">
            <a:off x="672850" y="2035825"/>
            <a:ext cx="1233300" cy="1134000"/>
          </a:xfrm>
          <a:prstGeom prst="bentArrow">
            <a:avLst>
              <a:gd fmla="val 32712" name="adj1"/>
              <a:gd fmla="val 25000" name="adj2"/>
              <a:gd fmla="val 25000" name="adj3"/>
              <a:gd fmla="val 43750" name="adj4"/>
            </a:avLst>
          </a:prstGeom>
          <a:solidFill>
            <a:srgbClr val="CBE2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1052050" y="2680575"/>
            <a:ext cx="8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Parsing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948900" y="2729775"/>
            <a:ext cx="789900" cy="301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Parser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10705000" y="3115300"/>
            <a:ext cx="898500" cy="301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Parser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24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E138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8" name="Google Shape;308;p29"/>
          <p:cNvSpPr txBox="1"/>
          <p:nvPr/>
        </p:nvSpPr>
        <p:spPr>
          <a:xfrm>
            <a:off x="2179800" y="167400"/>
            <a:ext cx="7832400" cy="13560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Discussion server – client </a:t>
            </a:r>
            <a:endParaRPr sz="5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2179800" y="1061675"/>
            <a:ext cx="7832400" cy="554100"/>
          </a:xfrm>
          <a:prstGeom prst="rect">
            <a:avLst/>
          </a:prstGeom>
          <a:noFill/>
          <a:ln>
            <a:noFill/>
          </a:ln>
          <a:effectLst>
            <a:outerShdw rotWithShape="0" algn="bl" dir="4200000" dist="666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Lors d’une partie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1149550" y="1777637"/>
            <a:ext cx="2130900" cy="2644725"/>
            <a:chOff x="403425" y="2760400"/>
            <a:chExt cx="2130900" cy="2644725"/>
          </a:xfrm>
        </p:grpSpPr>
        <p:pic>
          <p:nvPicPr>
            <p:cNvPr id="311" name="Google Shape;31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425" y="2760400"/>
              <a:ext cx="2130900" cy="213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9"/>
            <p:cNvSpPr/>
            <p:nvPr/>
          </p:nvSpPr>
          <p:spPr>
            <a:xfrm>
              <a:off x="495525" y="5035825"/>
              <a:ext cx="1946700" cy="369300"/>
            </a:xfrm>
            <a:prstGeom prst="roundRect">
              <a:avLst>
                <a:gd fmla="val 50000" name="adj"/>
              </a:avLst>
            </a:prstGeom>
            <a:solidFill>
              <a:srgbClr val="CB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600">
                  <a:solidFill>
                    <a:srgbClr val="365E7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Client</a:t>
              </a:r>
              <a:endParaRPr sz="2600">
                <a:solidFill>
                  <a:srgbClr val="365E7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13" name="Google Shape;313;p29"/>
          <p:cNvSpPr/>
          <p:nvPr/>
        </p:nvSpPr>
        <p:spPr>
          <a:xfrm>
            <a:off x="94900" y="4856675"/>
            <a:ext cx="4240200" cy="1285500"/>
          </a:xfrm>
          <a:prstGeom prst="roundRect">
            <a:avLst>
              <a:gd fmla="val 50000" name="adj"/>
            </a:avLst>
          </a:prstGeom>
          <a:solidFill>
            <a:srgbClr val="CBE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Clr>
                <a:srgbClr val="5B5A5A"/>
              </a:buClr>
              <a:buSzPts val="1500"/>
              <a:buFont typeface="Source Sans Pro"/>
              <a:buChar char="●"/>
            </a:pPr>
            <a:r>
              <a:rPr lang="fr-FR" sz="15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Envoie des messages</a:t>
            </a:r>
            <a:endParaRPr sz="1500">
              <a:solidFill>
                <a:srgbClr val="5B5A5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Threads : </a:t>
            </a:r>
            <a:endParaRPr sz="1500">
              <a:solidFill>
                <a:srgbClr val="5B5A5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Clr>
                <a:srgbClr val="5B5A5A"/>
              </a:buClr>
              <a:buSzPts val="1500"/>
              <a:buFont typeface="Source Sans Pro"/>
              <a:buChar char="●"/>
            </a:pPr>
            <a:r>
              <a:rPr lang="fr-FR" sz="15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Reçois des messages</a:t>
            </a:r>
            <a:endParaRPr sz="1500">
              <a:solidFill>
                <a:srgbClr val="5B5A5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14" name="Google Shape;314;p29"/>
          <p:cNvGrpSpPr/>
          <p:nvPr/>
        </p:nvGrpSpPr>
        <p:grpSpPr>
          <a:xfrm>
            <a:off x="7849525" y="1777637"/>
            <a:ext cx="4203600" cy="4364538"/>
            <a:chOff x="7055900" y="1777637"/>
            <a:chExt cx="4203600" cy="4364538"/>
          </a:xfrm>
        </p:grpSpPr>
        <p:grpSp>
          <p:nvGrpSpPr>
            <p:cNvPr id="315" name="Google Shape;315;p29"/>
            <p:cNvGrpSpPr/>
            <p:nvPr/>
          </p:nvGrpSpPr>
          <p:grpSpPr>
            <a:xfrm>
              <a:off x="8092250" y="1777637"/>
              <a:ext cx="2130900" cy="2644725"/>
              <a:chOff x="403425" y="2760400"/>
              <a:chExt cx="2130900" cy="2644725"/>
            </a:xfrm>
          </p:grpSpPr>
          <p:pic>
            <p:nvPicPr>
              <p:cNvPr id="316" name="Google Shape;316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3425" y="2760400"/>
                <a:ext cx="2130900" cy="2130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" name="Google Shape;317;p29"/>
              <p:cNvSpPr/>
              <p:nvPr/>
            </p:nvSpPr>
            <p:spPr>
              <a:xfrm>
                <a:off x="495525" y="5035825"/>
                <a:ext cx="1946700" cy="369300"/>
              </a:xfrm>
              <a:prstGeom prst="roundRect">
                <a:avLst>
                  <a:gd fmla="val 50000" name="adj"/>
                </a:avLst>
              </a:prstGeom>
              <a:solidFill>
                <a:srgbClr val="E2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900">
                    <a:solidFill>
                      <a:srgbClr val="5B5A5A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Client Manager</a:t>
                </a:r>
                <a:endParaRPr sz="19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sp>
          <p:nvSpPr>
            <p:cNvPr id="318" name="Google Shape;318;p29"/>
            <p:cNvSpPr/>
            <p:nvPr/>
          </p:nvSpPr>
          <p:spPr>
            <a:xfrm>
              <a:off x="7055900" y="4856675"/>
              <a:ext cx="4203600" cy="1285500"/>
            </a:xfrm>
            <a:prstGeom prst="roundRect">
              <a:avLst>
                <a:gd fmla="val 50000" name="adj"/>
              </a:avLst>
            </a:prstGeom>
            <a:solidFill>
              <a:srgbClr val="E2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 Threads : </a:t>
              </a:r>
              <a:endParaRPr sz="16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B5A5A"/>
                </a:buClr>
                <a:buSzPts val="1600"/>
                <a:buFont typeface="Source Sans Pro"/>
                <a:buChar char="●"/>
              </a:pPr>
              <a:r>
                <a:rPr lang="fr-FR" sz="1600">
                  <a:solidFill>
                    <a:srgbClr val="5B5A5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Envois + Recois des messages</a:t>
              </a:r>
              <a:endParaRPr sz="16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5B5A5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19" name="Google Shape;319;p29"/>
          <p:cNvSpPr/>
          <p:nvPr/>
        </p:nvSpPr>
        <p:spPr>
          <a:xfrm>
            <a:off x="4404427" y="1932325"/>
            <a:ext cx="3383100" cy="3890400"/>
          </a:xfrm>
          <a:prstGeom prst="roundRect">
            <a:avLst>
              <a:gd fmla="val 16667" name="adj"/>
            </a:avLst>
          </a:prstGeom>
          <a:solidFill>
            <a:srgbClr val="CBE2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4341150" y="2210125"/>
            <a:ext cx="350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</a:pPr>
            <a:r>
              <a:rPr lang="fr-FR" sz="1200">
                <a:latin typeface="Source Sans Pro"/>
                <a:ea typeface="Source Sans Pro"/>
                <a:cs typeface="Source Sans Pro"/>
                <a:sym typeface="Source Sans Pro"/>
              </a:rPr>
              <a:t>Client dans un appel bloquant, ne reçoit donc pas les informations en provenance du CM lorsque qu’il n’effectue aucune entrée utilisateur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</a:pPr>
            <a:r>
              <a:rPr lang="fr-FR" sz="1200">
                <a:latin typeface="Source Sans Pro"/>
                <a:ea typeface="Source Sans Pro"/>
                <a:cs typeface="Source Sans Pro"/>
                <a:sym typeface="Source Sans Pro"/>
              </a:rPr>
              <a:t>CM dans un appel bloquant, ne peut donc pas envoyer les informations sur l’avancé du jeu au client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4459850" y="1932325"/>
            <a:ext cx="3336000" cy="446400"/>
          </a:xfrm>
          <a:prstGeom prst="rect">
            <a:avLst/>
          </a:prstGeom>
          <a:noFill/>
          <a:ln>
            <a:noFill/>
          </a:ln>
          <a:effectLst>
            <a:outerShdw rotWithShape="0" algn="bl" dir="2880000" dist="47625">
              <a:schemeClr val="accent3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Source Sans Pro"/>
                <a:ea typeface="Source Sans Pro"/>
                <a:cs typeface="Source Sans Pro"/>
                <a:sym typeface="Source Sans Pro"/>
              </a:rPr>
              <a:t>Problème du mono-thread-client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29"/>
          <p:cNvSpPr/>
          <p:nvPr/>
        </p:nvSpPr>
        <p:spPr>
          <a:xfrm rot="10800000">
            <a:off x="4423375" y="3801950"/>
            <a:ext cx="3336000" cy="2001600"/>
          </a:xfrm>
          <a:prstGeom prst="round2SameRect">
            <a:avLst>
              <a:gd fmla="val 28466" name="adj1"/>
              <a:gd fmla="val 0" name="adj2"/>
            </a:avLst>
          </a:prstGeom>
          <a:solidFill>
            <a:srgbClr val="E2E0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4683825" y="3872425"/>
            <a:ext cx="2817000" cy="446400"/>
          </a:xfrm>
          <a:prstGeom prst="rect">
            <a:avLst/>
          </a:prstGeom>
          <a:noFill/>
          <a:ln>
            <a:noFill/>
          </a:ln>
          <a:effectLst>
            <a:outerShdw rotWithShape="0" algn="bl" dir="2880000" dist="47625">
              <a:schemeClr val="accent3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Source Sans Pro"/>
                <a:ea typeface="Source Sans Pro"/>
                <a:cs typeface="Source Sans Pro"/>
                <a:sym typeface="Source Sans Pro"/>
              </a:rPr>
              <a:t>Solution: </a:t>
            </a:r>
            <a:r>
              <a:rPr lang="fr-FR" sz="1700">
                <a:latin typeface="Source Sans Pro"/>
                <a:ea typeface="Source Sans Pro"/>
                <a:cs typeface="Source Sans Pro"/>
                <a:sym typeface="Source Sans Pro"/>
              </a:rPr>
              <a:t> duo-thread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4336525" y="4236125"/>
            <a:ext cx="350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</a:pPr>
            <a:r>
              <a:rPr lang="fr-FR" sz="1200">
                <a:latin typeface="Source Sans Pro"/>
                <a:ea typeface="Source Sans Pro"/>
                <a:cs typeface="Source Sans Pro"/>
                <a:sym typeface="Source Sans Pro"/>
              </a:rPr>
              <a:t>Un thread pour réceptionner les messages en provenance du server sans géner la récupération des inputs utilisateur.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</a:pPr>
            <a:r>
              <a:rPr lang="fr-FR" sz="1200">
                <a:latin typeface="Source Sans Pro"/>
                <a:ea typeface="Source Sans Pro"/>
                <a:cs typeface="Source Sans Pro"/>
                <a:sym typeface="Source Sans Pro"/>
              </a:rPr>
              <a:t>Un thread pour envoyer des messages, au serveur.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EE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6343850" y="1825625"/>
            <a:ext cx="5713200" cy="48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MainWindow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Model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MainView/Controller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/>
              <a:t>Comment implémenter un autre client ?</a:t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98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Clients: partie commune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100"/>
            <a:ext cx="5630095" cy="46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EEC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98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MainWindow</a:t>
            </a:r>
            <a:endParaRPr sz="6000"/>
          </a:p>
        </p:txBody>
      </p:sp>
      <p:pic>
        <p:nvPicPr>
          <p:cNvPr id="341" name="Google Shape;3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942013"/>
            <a:ext cx="82867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943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CE79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4382400" y="399000"/>
            <a:ext cx="3427200" cy="892800"/>
          </a:xfrm>
          <a:prstGeom prst="rect">
            <a:avLst/>
          </a:prstGeom>
          <a:noFill/>
          <a:ln>
            <a:noFill/>
          </a:ln>
          <a:effectLst>
            <a:outerShdw rotWithShape="0" algn="bl" dir="2280000" dist="3810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456950" y="1771675"/>
            <a:ext cx="3597300" cy="3534000"/>
            <a:chOff x="1041900" y="1553700"/>
            <a:chExt cx="3597300" cy="3534000"/>
          </a:xfrm>
        </p:grpSpPr>
        <p:sp>
          <p:nvSpPr>
            <p:cNvPr id="94" name="Google Shape;94;p14"/>
            <p:cNvSpPr/>
            <p:nvPr/>
          </p:nvSpPr>
          <p:spPr>
            <a:xfrm>
              <a:off x="1041900" y="1553700"/>
              <a:ext cx="3597300" cy="35340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" name="Google Shape;95;p14"/>
            <p:cNvPicPr preferRelativeResize="0"/>
            <p:nvPr/>
          </p:nvPicPr>
          <p:blipFill rotWithShape="1">
            <a:blip r:embed="rId3">
              <a:alphaModFix/>
            </a:blip>
            <a:srcRect b="0" l="0" r="37500" t="0"/>
            <a:stretch/>
          </p:blipFill>
          <p:spPr>
            <a:xfrm>
              <a:off x="1355400" y="2003125"/>
              <a:ext cx="2970299" cy="298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4"/>
          <p:cNvSpPr/>
          <p:nvPr/>
        </p:nvSpPr>
        <p:spPr>
          <a:xfrm>
            <a:off x="916700" y="1875375"/>
            <a:ext cx="2677800" cy="274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Source Sans Pro"/>
                <a:ea typeface="Source Sans Pro"/>
                <a:cs typeface="Source Sans Pro"/>
                <a:sym typeface="Source Sans Pro"/>
              </a:rPr>
              <a:t>CLI : Command Line Interface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3144050" y="3409000"/>
            <a:ext cx="5081400" cy="3336000"/>
            <a:chOff x="3555300" y="3409000"/>
            <a:chExt cx="5081400" cy="3336000"/>
          </a:xfrm>
        </p:grpSpPr>
        <p:grpSp>
          <p:nvGrpSpPr>
            <p:cNvPr id="98" name="Google Shape;98;p14"/>
            <p:cNvGrpSpPr/>
            <p:nvPr/>
          </p:nvGrpSpPr>
          <p:grpSpPr>
            <a:xfrm>
              <a:off x="3555300" y="3409000"/>
              <a:ext cx="5081400" cy="3336000"/>
              <a:chOff x="3451075" y="3409000"/>
              <a:chExt cx="5081400" cy="3336000"/>
            </a:xfrm>
          </p:grpSpPr>
          <p:sp>
            <p:nvSpPr>
              <p:cNvPr id="99" name="Google Shape;99;p14"/>
              <p:cNvSpPr/>
              <p:nvPr/>
            </p:nvSpPr>
            <p:spPr>
              <a:xfrm>
                <a:off x="3451075" y="3409000"/>
                <a:ext cx="5081400" cy="3336000"/>
              </a:xfrm>
              <a:prstGeom prst="roundRect">
                <a:avLst>
                  <a:gd fmla="val 16667" name="adj"/>
                </a:avLst>
              </a:prstGeom>
              <a:solidFill>
                <a:srgbClr val="B4A7D6"/>
              </a:solidFill>
              <a:ln cap="flat" cmpd="sng" w="76200">
                <a:solidFill>
                  <a:srgbClr val="674E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0" name="Google Shape;100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588100" y="3829425"/>
                <a:ext cx="4807376" cy="2726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" name="Google Shape;101;p14"/>
            <p:cNvSpPr/>
            <p:nvPr/>
          </p:nvSpPr>
          <p:spPr>
            <a:xfrm>
              <a:off x="4757100" y="3517500"/>
              <a:ext cx="2677800" cy="274200"/>
            </a:xfrm>
            <a:prstGeom prst="roundRect">
              <a:avLst>
                <a:gd fmla="val 50000" name="adj"/>
              </a:avLst>
            </a:prstGeom>
            <a:solidFill>
              <a:srgbClr val="D9D2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"/>
                  <a:ea typeface="Source Sans Pro"/>
                  <a:cs typeface="Source Sans Pro"/>
                  <a:sym typeface="Source Sans Pro"/>
                </a:rPr>
                <a:t>GUI : Graphical User Interface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7102375" y="1921075"/>
            <a:ext cx="4944300" cy="3235200"/>
            <a:chOff x="7102375" y="1921075"/>
            <a:chExt cx="4944300" cy="3235200"/>
          </a:xfrm>
        </p:grpSpPr>
        <p:sp>
          <p:nvSpPr>
            <p:cNvPr id="103" name="Google Shape;103;p14"/>
            <p:cNvSpPr/>
            <p:nvPr/>
          </p:nvSpPr>
          <p:spPr>
            <a:xfrm>
              <a:off x="7102375" y="1921075"/>
              <a:ext cx="4944300" cy="3235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47575" y="2288375"/>
              <a:ext cx="4662149" cy="2739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/>
            <p:nvPr/>
          </p:nvSpPr>
          <p:spPr>
            <a:xfrm>
              <a:off x="8167150" y="1982075"/>
              <a:ext cx="2677800" cy="274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latin typeface="Source Sans Pro"/>
                  <a:ea typeface="Source Sans Pro"/>
                  <a:cs typeface="Source Sans Pro"/>
                  <a:sym typeface="Source Sans Pro"/>
                </a:rPr>
                <a:t>CUI : Command User Interface</a:t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descr="Une image contenant texte, clipart&#10;&#10;Description générée automatiquement"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1952" y="144948"/>
            <a:ext cx="6928453" cy="12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EE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5554000" y="1913000"/>
            <a:ext cx="5754000" cy="45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Le lien avec le server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Stocker des informations utilisée par la vue et le </a:t>
            </a:r>
            <a:r>
              <a:rPr lang="fr-FR">
                <a:solidFill>
                  <a:schemeClr val="lt1"/>
                </a:solidFill>
              </a:rPr>
              <a:t>contrôleur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98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6000"/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9" y="1913074"/>
            <a:ext cx="4391130" cy="45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EE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3"/>
          <p:cNvSpPr txBox="1"/>
          <p:nvPr>
            <p:ph idx="1" type="body"/>
          </p:nvPr>
        </p:nvSpPr>
        <p:spPr>
          <a:xfrm>
            <a:off x="6549950" y="2020275"/>
            <a:ext cx="4861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A quoi </a:t>
            </a:r>
            <a:r>
              <a:rPr lang="fr-FR">
                <a:solidFill>
                  <a:schemeClr val="lt1"/>
                </a:solidFill>
              </a:rPr>
              <a:t>servent-ils</a:t>
            </a:r>
            <a:r>
              <a:rPr lang="fr-FR">
                <a:solidFill>
                  <a:schemeClr val="lt1"/>
                </a:solidFill>
              </a:rPr>
              <a:t> 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Pourquoi sont-ils communs</a:t>
            </a:r>
            <a:r>
              <a:rPr lang="fr-FR">
                <a:solidFill>
                  <a:schemeClr val="lt1"/>
                </a:solidFill>
              </a:rPr>
              <a:t> aux clients 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Comment </a:t>
            </a:r>
            <a:r>
              <a:rPr lang="fr-FR">
                <a:solidFill>
                  <a:schemeClr val="lt1"/>
                </a:solidFill>
              </a:rPr>
              <a:t>fonctionnent-ils</a:t>
            </a:r>
            <a:r>
              <a:rPr lang="fr-FR">
                <a:solidFill>
                  <a:schemeClr val="lt1"/>
                </a:solidFill>
              </a:rPr>
              <a:t> ? Grâce au</a:t>
            </a:r>
            <a:r>
              <a:rPr lang="fr-FR">
                <a:solidFill>
                  <a:schemeClr val="lt1"/>
                </a:solidFill>
              </a:rPr>
              <a:t> STATE</a:t>
            </a:r>
            <a:r>
              <a:rPr lang="fr-FR">
                <a:solidFill>
                  <a:schemeClr val="lt1"/>
                </a:solidFill>
              </a:rPr>
              <a:t> 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98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MainView/Controller</a:t>
            </a:r>
            <a:endParaRPr sz="6000">
              <a:solidFill>
                <a:schemeClr val="lt1"/>
              </a:solidFill>
            </a:endParaRPr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5" y="2020275"/>
            <a:ext cx="5939734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EE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5611200" y="2030850"/>
            <a:ext cx="574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Window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STATE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fr-FR">
                <a:solidFill>
                  <a:schemeClr val="lt1"/>
                </a:solidFill>
              </a:rPr>
              <a:t>Views + Controllers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98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Comment implémenter un autre client ?</a:t>
            </a:r>
            <a:endParaRPr sz="5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exemple avec le CLI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50" y="1825638"/>
            <a:ext cx="4875624" cy="47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USER INTERFACE (NCURSES)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b="17934" l="18373" r="17474" t="1244"/>
          <a:stretch/>
        </p:blipFill>
        <p:spPr>
          <a:xfrm rot="1279409">
            <a:off x="9034742" y="3732294"/>
            <a:ext cx="2634391" cy="19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10206">
            <a:off x="302294" y="2904460"/>
            <a:ext cx="4957564" cy="28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900" y="1969200"/>
            <a:ext cx="6637548" cy="378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6"/>
          <p:cNvSpPr txBox="1"/>
          <p:nvPr>
            <p:ph idx="1" type="body"/>
          </p:nvPr>
        </p:nvSpPr>
        <p:spPr>
          <a:xfrm>
            <a:off x="7697600" y="1825625"/>
            <a:ext cx="3656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46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fr-FR" sz="5000"/>
              <a:t>2 inputBox</a:t>
            </a:r>
            <a:endParaRPr sz="5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-546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fr-FR" sz="5000"/>
              <a:t>2 Boutons</a:t>
            </a:r>
            <a:endParaRPr sz="5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PAGE DE CONNECTION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3">
            <a:alphaModFix/>
          </a:blip>
          <a:srcRect b="54956" l="29203" r="28145" t="4616"/>
          <a:stretch/>
        </p:blipFill>
        <p:spPr>
          <a:xfrm>
            <a:off x="838200" y="2077475"/>
            <a:ext cx="6555924" cy="35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8454925" y="1825625"/>
            <a:ext cx="2898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1 TextBox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1 IntInputBox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1 InputButtonFrame</a:t>
            </a:r>
            <a:endParaRPr sz="21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-FR" sz="2100"/>
              <a:t>1 Bouton</a:t>
            </a:r>
            <a:endParaRPr sz="2100"/>
          </a:p>
        </p:txBody>
      </p:sp>
      <p:sp>
        <p:nvSpPr>
          <p:cNvPr id="395" name="Google Shape;395;p3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MENU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7616727" cy="4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8019300" y="1825625"/>
            <a:ext cx="3939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fr-FR" sz="3000"/>
              <a:t>2 FrameBox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fr-FR" sz="3000"/>
              <a:t>1 Board :</a:t>
            </a:r>
            <a:endParaRPr sz="3000"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			composé de Cell</a:t>
            </a:r>
            <a:endParaRPr sz="30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/>
              <a:t>		…</a:t>
            </a:r>
            <a:endParaRPr sz="3000"/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fr-FR" sz="3000"/>
              <a:t>1 InformationBox</a:t>
            </a:r>
            <a:endParaRPr sz="3000"/>
          </a:p>
        </p:txBody>
      </p:sp>
      <p:sp>
        <p:nvSpPr>
          <p:cNvPr id="404" name="Google Shape;404;p38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PAGE DE JEU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25" y="1929212"/>
            <a:ext cx="7272448" cy="41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VIEW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99" y="1903050"/>
            <a:ext cx="7565957" cy="48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5" y="1690825"/>
            <a:ext cx="11507773" cy="49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0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CONTROLLER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MAIN WINDOW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226" y="1825613"/>
            <a:ext cx="6560274" cy="45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8E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5131200" y="2946125"/>
            <a:ext cx="69516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Cell</a:t>
            </a:r>
            <a:r>
              <a:rPr lang="fr-FR" sz="3200">
                <a:solidFill>
                  <a:srgbClr val="FFFFFF"/>
                </a:solidFill>
              </a:rPr>
              <a:t>: action(Player*)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LandCell</a:t>
            </a:r>
            <a:r>
              <a:rPr lang="fr-FR" sz="3200">
                <a:solidFill>
                  <a:srgbClr val="FFFFFF"/>
                </a:solidFill>
              </a:rPr>
              <a:t>: contient un terrain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DrawableCardCell</a:t>
            </a:r>
            <a:r>
              <a:rPr lang="fr-FR" sz="3200">
                <a:solidFill>
                  <a:srgbClr val="FFFFFF"/>
                </a:solidFill>
              </a:rPr>
              <a:t>: contient un paquet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solidFill>
                  <a:srgbClr val="FFFFFF"/>
                </a:solidFill>
              </a:rPr>
              <a:t> de carte</a:t>
            </a:r>
            <a:endParaRPr sz="3200">
              <a:solidFill>
                <a:srgbClr val="FFFFFF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00C5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Cell / case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088"/>
            <a:ext cx="4826399" cy="43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83E8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/>
          <p:nvPr/>
        </p:nvSpPr>
        <p:spPr>
          <a:xfrm>
            <a:off x="2337075" y="1723000"/>
            <a:ext cx="4414500" cy="4918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6806175" y="2652175"/>
            <a:ext cx="3213900" cy="3656400"/>
          </a:xfrm>
          <a:prstGeom prst="rect">
            <a:avLst/>
          </a:prstGeom>
          <a:solidFill>
            <a:srgbClr val="AE8A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6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CUI - VIEW OBJECTS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75" y="1722938"/>
            <a:ext cx="7683000" cy="491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3"/>
          <p:cNvSpPr txBox="1"/>
          <p:nvPr>
            <p:ph idx="1" type="body"/>
          </p:nvPr>
        </p:nvSpPr>
        <p:spPr>
          <a:xfrm>
            <a:off x="7859700" y="1792463"/>
            <a:ext cx="3588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90000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7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 de la GUI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8" y="1251325"/>
            <a:ext cx="6965876" cy="54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7508700" y="2030400"/>
            <a:ext cx="427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fr-F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AbstractViewObject classe mère: contient ObjectInfo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fr-F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ScrollBox (template)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fr-FR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Selector (observer)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90000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7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VS CUI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51" y="1248178"/>
            <a:ext cx="4911450" cy="550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075" y="1248175"/>
            <a:ext cx="6315463" cy="5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3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90000" spcFirstLastPara="1" rIns="91425" wrap="square" tIns="45700">
            <a:normAutofit/>
          </a:bodyPr>
          <a:lstStyle/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42900" lvl="0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fr-FR">
                <a:solidFill>
                  <a:schemeClr val="lt1"/>
                </a:solidFill>
              </a:rPr>
              <a:t>Compatibilité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45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7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 VS CUI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50" y="1825625"/>
            <a:ext cx="6465950" cy="48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125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fr-FR" sz="2900"/>
              <a:t>Même queries </a:t>
            </a:r>
            <a:endParaRPr b="1" sz="29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Même parsers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Les boutons = les commandes</a:t>
            </a:r>
            <a:endParaRPr b="1"/>
          </a:p>
        </p:txBody>
      </p:sp>
      <p:sp>
        <p:nvSpPr>
          <p:cNvPr id="476" name="Google Shape;476;p4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Controller GUI ←Controller CUI</a:t>
            </a:r>
            <a:endParaRPr/>
          </a:p>
        </p:txBody>
      </p:sp>
      <p:pic>
        <p:nvPicPr>
          <p:cNvPr id="477" name="Google Shape;4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50" y="3785550"/>
            <a:ext cx="2596905" cy="16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550" y="3785550"/>
            <a:ext cx="2697100" cy="16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425" y="3532050"/>
            <a:ext cx="2068925" cy="20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125" y="3721150"/>
            <a:ext cx="2697100" cy="175593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/>
        </p:nvSpPr>
        <p:spPr>
          <a:xfrm>
            <a:off x="6869600" y="4050800"/>
            <a:ext cx="176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500">
                <a:latin typeface="Calibri"/>
                <a:ea typeface="Calibri"/>
                <a:cs typeface="Calibri"/>
                <a:sym typeface="Calibri"/>
              </a:rPr>
              <a:t>/roll</a:t>
            </a:r>
            <a:endParaRPr sz="5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769076" y="4774075"/>
            <a:ext cx="664424" cy="9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/>
        </p:nvSpPr>
        <p:spPr>
          <a:xfrm>
            <a:off x="1081775" y="5600975"/>
            <a:ext cx="99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>
                <a:latin typeface="Calibri"/>
                <a:ea typeface="Calibri"/>
                <a:cs typeface="Calibri"/>
                <a:sym typeface="Calibri"/>
              </a:rPr>
              <a:t>click!!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125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7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Boutons spéciaux</a:t>
            </a:r>
            <a:endParaRPr sz="2000"/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0" y="1825625"/>
            <a:ext cx="3685326" cy="34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00" y="1607500"/>
            <a:ext cx="4115375" cy="37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3949961">
            <a:off x="4121223" y="1709822"/>
            <a:ext cx="1203380" cy="12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7"/>
          <p:cNvSpPr txBox="1"/>
          <p:nvPr/>
        </p:nvSpPr>
        <p:spPr>
          <a:xfrm>
            <a:off x="4850850" y="3198150"/>
            <a:ext cx="6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/trade rose3 30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202525" y="4896075"/>
            <a:ext cx="1210400" cy="1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7"/>
          <p:cNvSpPr txBox="1"/>
          <p:nvPr/>
        </p:nvSpPr>
        <p:spPr>
          <a:xfrm>
            <a:off x="2547750" y="5644775"/>
            <a:ext cx="9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/leave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5250" y="2177327"/>
            <a:ext cx="308170" cy="461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4225813" y="2073000"/>
            <a:ext cx="99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latin typeface="Calibri"/>
                <a:ea typeface="Calibri"/>
                <a:cs typeface="Calibri"/>
                <a:sym typeface="Calibri"/>
              </a:rPr>
              <a:t>Click!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4975" y="2823800"/>
            <a:ext cx="2902717" cy="1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2175" y="5365103"/>
            <a:ext cx="2162801" cy="90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4488" y="1825625"/>
            <a:ext cx="1833825" cy="47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982010">
            <a:off x="4036092" y="3756131"/>
            <a:ext cx="4119815" cy="411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999346" y="3236800"/>
            <a:ext cx="1902350" cy="19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5125" y="2049209"/>
            <a:ext cx="2607926" cy="108747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/>
          <p:nvPr/>
        </p:nvSpPr>
        <p:spPr>
          <a:xfrm>
            <a:off x="9763200" y="2362100"/>
            <a:ext cx="15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/bid [325]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8AED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11" name="Google Shape;511;p48"/>
          <p:cNvSpPr txBox="1"/>
          <p:nvPr/>
        </p:nvSpPr>
        <p:spPr>
          <a:xfrm>
            <a:off x="3761125" y="475950"/>
            <a:ext cx="4718700" cy="738900"/>
          </a:xfrm>
          <a:prstGeom prst="rect">
            <a:avLst/>
          </a:prstGeom>
          <a:noFill/>
          <a:ln>
            <a:noFill/>
          </a:ln>
          <a:effectLst>
            <a:outerShdw rotWithShape="0" algn="bl" dir="4680000" dist="571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 de la présentation</a:t>
            </a:r>
            <a:endParaRPr sz="3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8"/>
          <p:cNvSpPr txBox="1"/>
          <p:nvPr/>
        </p:nvSpPr>
        <p:spPr>
          <a:xfrm>
            <a:off x="1898113" y="3226725"/>
            <a:ext cx="84447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L’équipe du groupe 5 vous remercie pour votre attention 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8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8E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6064200" y="2446625"/>
            <a:ext cx="61830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Land</a:t>
            </a:r>
            <a:r>
              <a:rPr lang="fr-FR" sz="3200">
                <a:solidFill>
                  <a:srgbClr val="FFFFFF"/>
                </a:solidFill>
              </a:rPr>
              <a:t>: action(Player*), getRentPrice()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Property</a:t>
            </a:r>
            <a:r>
              <a:rPr lang="fr-FR" sz="3200">
                <a:solidFill>
                  <a:srgbClr val="FFFFFF"/>
                </a:solidFill>
              </a:rPr>
              <a:t>: build(), sellBuilding(), Colors, Level</a:t>
            </a:r>
            <a:endParaRPr sz="3200">
              <a:solidFill>
                <a:srgbClr val="FFFFFF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00C5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 / terrain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32" y="1843088"/>
            <a:ext cx="3918861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8E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527901" y="65044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7075200" y="1987625"/>
            <a:ext cx="494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CardDeck: </a:t>
            </a:r>
            <a:r>
              <a:rPr lang="fr-FR" sz="3200">
                <a:solidFill>
                  <a:srgbClr val="FFFFFF"/>
                </a:solidFill>
              </a:rPr>
              <a:t>drawACard()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Card: </a:t>
            </a:r>
            <a:r>
              <a:rPr lang="fr-FR" sz="3200">
                <a:solidFill>
                  <a:srgbClr val="FFFFFF"/>
                </a:solidFill>
              </a:rPr>
              <a:t>action(Player*)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CellCard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MoneyCard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fr-FR" sz="3200">
                <a:solidFill>
                  <a:srgbClr val="FFFFFF"/>
                </a:solidFill>
              </a:rPr>
              <a:t>JailCard</a:t>
            </a:r>
            <a:endParaRPr b="1" sz="3200">
              <a:solidFill>
                <a:srgbClr val="FFFFFF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00C5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 / carte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088"/>
            <a:ext cx="6277833" cy="450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8E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6064200" y="2446625"/>
            <a:ext cx="61830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00C5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fr-F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00" y="2039062"/>
            <a:ext cx="2564800" cy="3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77" y="1964725"/>
            <a:ext cx="2190723" cy="38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700" y="2331938"/>
            <a:ext cx="5984751" cy="26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La base de toute la gestion de la game côté serveur</a:t>
            </a:r>
            <a:endParaRPr b="1"/>
          </a:p>
        </p:txBody>
      </p:sp>
      <p:sp>
        <p:nvSpPr>
          <p:cNvPr id="152" name="Google Shape;152;p19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côté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clientLoop</a:t>
            </a:r>
            <a:endParaRPr sz="5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5620800" y="4575225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313400" y="265977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Les joueurs restent dans la clientLoop </a:t>
            </a:r>
            <a:r>
              <a:rPr b="1" lang="fr-FR"/>
              <a:t>jusqu'à la</a:t>
            </a:r>
            <a:r>
              <a:rPr b="1" lang="fr-FR"/>
              <a:t> fin de la partie </a:t>
            </a:r>
            <a:endParaRPr b="1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1405" r="1667" t="1729"/>
          <a:stretch/>
        </p:blipFill>
        <p:spPr>
          <a:xfrm>
            <a:off x="6486300" y="2005100"/>
            <a:ext cx="5234751" cy="40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Le joueur est dans la boucle clientTurn si c’est son tour et qu’il n’a pas encore perdu</a:t>
            </a:r>
            <a:endParaRPr b="1"/>
          </a:p>
        </p:txBody>
      </p:sp>
      <p:sp>
        <p:nvSpPr>
          <p:cNvPr id="163" name="Google Shape;163;p20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côté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clientTurn</a:t>
            </a:r>
            <a:endParaRPr sz="5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620800" y="4575225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13400" y="2857450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La boucle clientTurn n’accepte que les commandes qui sont </a:t>
            </a:r>
            <a:r>
              <a:rPr b="1" lang="fr-FR"/>
              <a:t>autorisés lors du tour d’un joueur</a:t>
            </a:r>
            <a:r>
              <a:rPr b="1" lang="fr-FR"/>
              <a:t> </a:t>
            </a:r>
            <a:endParaRPr b="1"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1414" l="1405" r="1667" t="1733"/>
          <a:stretch/>
        </p:blipFill>
        <p:spPr>
          <a:xfrm>
            <a:off x="6486300" y="2005100"/>
            <a:ext cx="5234751" cy="401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313400" y="3889263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La boucle clientTurn se charge également de </a:t>
            </a:r>
            <a:r>
              <a:rPr b="1" lang="fr-FR"/>
              <a:t>clôturer</a:t>
            </a:r>
            <a:r>
              <a:rPr b="1" lang="fr-FR"/>
              <a:t> le tour d’un joueur, si il ne peut plus rien jouer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DB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527901" y="650449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313400" y="18256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Un joueur peut proposer un échange avant de jeter les dés</a:t>
            </a:r>
            <a:endParaRPr b="1"/>
          </a:p>
        </p:txBody>
      </p:sp>
      <p:sp>
        <p:nvSpPr>
          <p:cNvPr id="175" name="Google Shape;175;p21"/>
          <p:cNvSpPr/>
          <p:nvPr/>
        </p:nvSpPr>
        <p:spPr>
          <a:xfrm>
            <a:off x="0" y="0"/>
            <a:ext cx="12192000" cy="1690800"/>
          </a:xfrm>
          <a:prstGeom prst="rect">
            <a:avLst/>
          </a:prstGeom>
          <a:solidFill>
            <a:srgbClr val="6DC5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3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4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Fonctionnement coté serveur de la partie “game”. </a:t>
            </a:r>
            <a:endParaRPr sz="4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 échanges</a:t>
            </a:r>
            <a:endParaRPr sz="5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3400" y="35784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b="1" lang="fr-FR"/>
              <a:t>Les autres joueurs reçoivent la demande directement et peuvent refuser ou accepter</a:t>
            </a:r>
            <a:endParaRPr b="1"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313400" y="2660225"/>
            <a:ext cx="5648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fr-FR"/>
              <a:t>Un échange est toujours entre de l’argent et une propriété</a:t>
            </a:r>
            <a:endParaRPr b="1"/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8700" y="1843225"/>
            <a:ext cx="5400899" cy="41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5773200" y="4630075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773200" y="4334775"/>
            <a:ext cx="865500" cy="510600"/>
          </a:xfrm>
          <a:prstGeom prst="rightArrow">
            <a:avLst>
              <a:gd fmla="val 27904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